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E06A-0E00-4BEE-BD3C-5737C2D875CF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5C5-1F6C-4227-8A7E-34CC2DF3F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E06A-0E00-4BEE-BD3C-5737C2D875CF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5C5-1F6C-4227-8A7E-34CC2DF3F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64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E06A-0E00-4BEE-BD3C-5737C2D875CF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5C5-1F6C-4227-8A7E-34CC2DF3F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33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E06A-0E00-4BEE-BD3C-5737C2D875CF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5C5-1F6C-4227-8A7E-34CC2DF3F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81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E06A-0E00-4BEE-BD3C-5737C2D875CF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5C5-1F6C-4227-8A7E-34CC2DF3F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19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E06A-0E00-4BEE-BD3C-5737C2D875CF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5C5-1F6C-4227-8A7E-34CC2DF3F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66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E06A-0E00-4BEE-BD3C-5737C2D875CF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5C5-1F6C-4227-8A7E-34CC2DF3F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44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E06A-0E00-4BEE-BD3C-5737C2D875CF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5C5-1F6C-4227-8A7E-34CC2DF3F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79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E06A-0E00-4BEE-BD3C-5737C2D875CF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5C5-1F6C-4227-8A7E-34CC2DF3F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3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E06A-0E00-4BEE-BD3C-5737C2D875CF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5C5-1F6C-4227-8A7E-34CC2DF3F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2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E06A-0E00-4BEE-BD3C-5737C2D875CF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5C5-1F6C-4227-8A7E-34CC2DF3F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06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4E06A-0E00-4BEE-BD3C-5737C2D875CF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5E5C5-1F6C-4227-8A7E-34CC2DF3F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4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jp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6.jp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jp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openxmlformats.org/officeDocument/2006/relationships/image" Target="../media/image6.jp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jp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6.jp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jp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microsoft.com/office/2007/relationships/hdphoto" Target="../media/hdphoto4.wdp"/><Relationship Id="rId5" Type="http://schemas.openxmlformats.org/officeDocument/2006/relationships/image" Target="../media/image20.png"/><Relationship Id="rId10" Type="http://schemas.microsoft.com/office/2007/relationships/hdphoto" Target="../media/hdphoto6.wdp"/><Relationship Id="rId4" Type="http://schemas.openxmlformats.org/officeDocument/2006/relationships/image" Target="../media/image6.jp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jp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6.jp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16.png"/><Relationship Id="rId5" Type="http://schemas.openxmlformats.org/officeDocument/2006/relationships/image" Target="../media/image7.jpg"/><Relationship Id="rId10" Type="http://schemas.microsoft.com/office/2007/relationships/hdphoto" Target="../media/hdphoto6.wdp"/><Relationship Id="rId4" Type="http://schemas.openxmlformats.org/officeDocument/2006/relationships/image" Target="../media/image6.jp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jpg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microsoft.com/office/2007/relationships/hdphoto" Target="../media/hdphoto4.wdp"/><Relationship Id="rId5" Type="http://schemas.openxmlformats.org/officeDocument/2006/relationships/image" Target="../media/image20.png"/><Relationship Id="rId10" Type="http://schemas.microsoft.com/office/2007/relationships/hdphoto" Target="../media/hdphoto6.wdp"/><Relationship Id="rId4" Type="http://schemas.openxmlformats.org/officeDocument/2006/relationships/image" Target="../media/image6.jp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microsoft.com/office/2007/relationships/hdphoto" Target="../media/hdphoto3.wdp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19.pn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file:///C:\Users\Maria\Desktop\&#1044;&#1048;&#1043;&#1048;&#1058;&#1040;&#1051;&#1048;&#1047;&#1040;&#1062;&#1048;&#1071;\&#1047;&#1072;&#1076;&#1072;&#1095;&#1072;1%20&#1050;&#1072;&#1087;&#1089;&#1091;&#1083;&#1072;&#1094;&#1080;&#1103;%20-%20&#1076;&#1072;&#1085;&#1085;&#1080;&#1090;&#1077;%20&#1085;&#1072;%20&#1087;&#1086;&#1090;&#1088;&#1077;&#1073;&#1080;&#1090;&#1077;&#1083;\&#1047;&#1072;&#1076;&#1072;&#1095;&#1072;1%20&#1050;&#1072;&#1087;&#1089;&#1091;&#1083;&#1072;&#1094;&#1080;&#1103;%20-%20&#1076;&#1072;&#1085;&#1085;&#1080;&#1090;&#1077;%20&#1085;&#1072;%20&#1087;&#1086;&#1090;&#1088;&#1077;&#1073;&#1080;&#1090;&#1077;&#1083;.sl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file:///C:\Users\Maria\Desktop\&#1044;&#1048;&#1043;&#1048;&#1058;&#1040;&#1051;&#1048;&#1047;&#1040;&#1062;&#1048;&#1071;\&#1047;&#1072;&#1076;&#1072;&#1095;&#1072;1%20&#1050;&#1072;&#1087;&#1089;&#1091;&#1083;&#1072;&#1094;&#1080;&#1103;%20-%20&#1076;&#1072;&#1085;&#1085;&#1080;&#1090;&#1077;%20&#1085;&#1072;%20&#1087;&#1086;&#1090;&#1088;&#1077;&#1073;&#1080;&#1090;&#1077;&#1083;\&#1047;&#1072;&#1076;&#1072;&#1095;&#1072;1%20&#1050;&#1072;&#1087;&#1089;&#1091;&#1083;&#1072;&#1094;&#1080;&#1103;%20-%20&#1076;&#1072;&#1085;&#1085;&#1080;&#1090;&#1077;%20&#1085;&#1072;%20&#1087;&#1086;&#1090;&#1088;&#1077;&#1073;&#1080;&#1090;&#1077;&#1083;.sl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6.jp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8.pn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jp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openxmlformats.org/officeDocument/2006/relationships/image" Target="../media/image6.jp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jp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microsoft.com/office/2007/relationships/hdphoto" Target="../media/hdphoto4.wdp"/><Relationship Id="rId5" Type="http://schemas.openxmlformats.org/officeDocument/2006/relationships/image" Target="../media/image20.png"/><Relationship Id="rId4" Type="http://schemas.openxmlformats.org/officeDocument/2006/relationships/image" Target="../media/image6.jp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microsoft.com/office/2007/relationships/hdphoto" Target="../media/hdphoto5.wdp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1.pn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jp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microsoft.com/office/2007/relationships/hdphoto" Target="../media/hdphoto4.wdp"/><Relationship Id="rId5" Type="http://schemas.openxmlformats.org/officeDocument/2006/relationships/image" Target="../media/image20.png"/><Relationship Id="rId4" Type="http://schemas.openxmlformats.org/officeDocument/2006/relationships/image" Target="../media/image6.jp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980" y="1523433"/>
            <a:ext cx="9144000" cy="2387600"/>
          </a:xfrm>
        </p:spPr>
        <p:txBody>
          <a:bodyPr>
            <a:normAutofit/>
          </a:bodyPr>
          <a:lstStyle/>
          <a:p>
            <a:r>
              <a:rPr lang="ru-RU" sz="7200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Капсулиране. Статични атрибути и методи.</a:t>
            </a:r>
            <a:endParaRPr lang="en-US" sz="72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19288" y="6093542"/>
            <a:ext cx="6115664" cy="607142"/>
          </a:xfrm>
        </p:spPr>
        <p:txBody>
          <a:bodyPr>
            <a:noAutofit/>
          </a:bodyPr>
          <a:lstStyle/>
          <a:p>
            <a:r>
              <a:rPr lang="bg-BG" sz="2800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Изготвил: Мария Денишева-Илиева</a:t>
            </a:r>
            <a:endParaRPr lang="en-US" sz="2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981" y="1597555"/>
            <a:ext cx="2635046" cy="25494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949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324" y="3893573"/>
            <a:ext cx="3742458" cy="36589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9432" y="1649813"/>
            <a:ext cx="1091380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Как наричаме метод, който не връща стойност?</a:t>
            </a:r>
            <a:endParaRPr lang="en-US" sz="4400" b="1" cap="none" spc="0" dirty="0">
              <a:ln>
                <a:solidFill>
                  <a:schemeClr val="tx1"/>
                </a:solidFill>
              </a:ln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70777" y="6094874"/>
            <a:ext cx="487363" cy="487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405146" y="3324114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4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295" y="4069949"/>
            <a:ext cx="3339127" cy="30404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8258" y="1258788"/>
            <a:ext cx="1094038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Как наричаме метод, който връща стойност </a:t>
            </a:r>
          </a:p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към кода, който го извиква?</a:t>
            </a:r>
            <a:endParaRPr lang="en-US" sz="4400" b="1" cap="none" spc="0" dirty="0">
              <a:ln>
                <a:solidFill>
                  <a:schemeClr val="tx1"/>
                </a:solidFill>
              </a:ln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41281" y="6098252"/>
            <a:ext cx="487363" cy="487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405146" y="3324114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4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396" y="4206823"/>
            <a:ext cx="2990850" cy="280987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658762" y="1256522"/>
            <a:ext cx="10962968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 Как наричаме основния метод, </a:t>
            </a:r>
          </a:p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 който започва изпълнението на </a:t>
            </a:r>
          </a:p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програмата и в който се създават обектите?</a:t>
            </a:r>
            <a:endParaRPr lang="en-US" sz="4400" b="1" cap="none" spc="0" dirty="0">
              <a:ln>
                <a:solidFill>
                  <a:schemeClr val="tx1"/>
                </a:solidFill>
              </a:ln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28092" y="6114537"/>
            <a:ext cx="487363" cy="487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405146" y="3324114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5469" y="4014193"/>
            <a:ext cx="3926759" cy="33032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2991" y="1735299"/>
            <a:ext cx="1093347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10. Кой е типът данни  за цели числа?</a:t>
            </a:r>
            <a:endParaRPr lang="en-US" sz="4400" b="1" cap="none" spc="0" dirty="0">
              <a:ln>
                <a:solidFill>
                  <a:schemeClr val="tx1"/>
                </a:solidFill>
              </a:ln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69099" y="6026048"/>
            <a:ext cx="487363" cy="487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405146" y="3324114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7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894" y="4100053"/>
            <a:ext cx="3058610" cy="29903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9600" y="1571154"/>
            <a:ext cx="10953135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 Кой е типът данни за текстови стойности?</a:t>
            </a:r>
            <a:endParaRPr lang="en-US" sz="4400" b="1" cap="none" spc="0" dirty="0">
              <a:ln>
                <a:solidFill>
                  <a:schemeClr val="tx1"/>
                </a:solidFill>
              </a:ln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49434" y="6163700"/>
            <a:ext cx="487363" cy="487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405146" y="3324114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4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8929" y="1443336"/>
            <a:ext cx="10979713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Кой е типът данни за </a:t>
            </a:r>
          </a:p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реални числа с плаваща запетая?</a:t>
            </a:r>
            <a:endParaRPr lang="en-US" sz="4400" b="1" cap="none" spc="0" dirty="0">
              <a:ln>
                <a:solidFill>
                  <a:schemeClr val="tx1"/>
                </a:solidFill>
              </a:ln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46" y="4174954"/>
            <a:ext cx="2990850" cy="2809875"/>
          </a:xfrm>
          <a:prstGeom prst="rect">
            <a:avLst/>
          </a:prstGeom>
        </p:spPr>
      </p:pic>
      <p:pic>
        <p:nvPicPr>
          <p:cNvPr id="4" name="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41279" y="6222692"/>
            <a:ext cx="487363" cy="487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405146" y="3324114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1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5803" y="3991897"/>
            <a:ext cx="3926181" cy="33027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07923" y="1266902"/>
            <a:ext cx="10913806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 Кой модификатор на достъп позволява</a:t>
            </a:r>
          </a:p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използването на поле или метод </a:t>
            </a:r>
          </a:p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извън класа?</a:t>
            </a:r>
            <a:endParaRPr lang="en-US" sz="4400" b="1" cap="none" spc="0" dirty="0">
              <a:ln>
                <a:solidFill>
                  <a:schemeClr val="tx1"/>
                </a:solidFill>
              </a:ln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65745" y="6222692"/>
            <a:ext cx="487363" cy="487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405146" y="3324114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0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3830" y="1291388"/>
            <a:ext cx="10972800" cy="212365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400" b="1" dirty="0" smtClean="0">
                <a:ln>
                  <a:solidFill>
                    <a:schemeClr val="tx1"/>
                  </a:solidFill>
                </a:ln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 Кой </a:t>
            </a:r>
            <a:r>
              <a:rPr lang="ru-RU" sz="4400" b="1" dirty="0">
                <a:ln>
                  <a:solidFill>
                    <a:schemeClr val="tx1"/>
                  </a:solidFill>
                </a:ln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модификатор на достъп ограничава</a:t>
            </a:r>
          </a:p>
          <a:p>
            <a:pPr algn="ctr"/>
            <a:r>
              <a:rPr lang="ru-RU" sz="4400" b="1" dirty="0">
                <a:ln>
                  <a:solidFill>
                    <a:schemeClr val="tx1"/>
                  </a:solidFill>
                </a:ln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използването на поле или метод </a:t>
            </a:r>
          </a:p>
          <a:p>
            <a:pPr algn="ctr"/>
            <a:r>
              <a:rPr lang="ru-RU" sz="4400" b="1" dirty="0">
                <a:ln>
                  <a:solidFill>
                    <a:schemeClr val="tx1"/>
                  </a:solidFill>
                </a:ln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само в рамките на класа?</a:t>
            </a:r>
            <a:endParaRPr lang="en-US" sz="4400" b="1" dirty="0">
              <a:ln>
                <a:solidFill>
                  <a:schemeClr val="tx1"/>
                </a:solidFill>
              </a:ln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639" y="4065762"/>
            <a:ext cx="3260471" cy="2968800"/>
          </a:xfrm>
          <a:prstGeom prst="rect">
            <a:avLst/>
          </a:prstGeom>
        </p:spPr>
      </p:pic>
      <p:pic>
        <p:nvPicPr>
          <p:cNvPr id="4" name="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59267" y="6134202"/>
            <a:ext cx="487363" cy="487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405146" y="3324114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22251" y="2751026"/>
            <a:ext cx="529093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bg-BG" sz="60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Победител е:    </a:t>
            </a:r>
            <a:endParaRPr lang="en-US" sz="6000" b="1" cap="none" spc="0" dirty="0">
              <a:ln>
                <a:solidFill>
                  <a:schemeClr val="tx1"/>
                </a:solidFill>
              </a:ln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887" y="330315"/>
            <a:ext cx="5595171" cy="630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67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4519" y="2130818"/>
            <a:ext cx="5116461" cy="2864362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	</a:t>
            </a:r>
            <a:r>
              <a:rPr lang="ru-RU" b="1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Капсулацията</a:t>
            </a:r>
            <a:r>
              <a:rPr lang="ru-RU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 е принцип, който използваме, за да скрием данните на обекта и да предоставим контролиран достъп до тях. С нейна помощ защитаваме обекта от нежелани промени. </a:t>
            </a:r>
            <a:endParaRPr lang="en-US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60136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126480" y="517525"/>
            <a:ext cx="58978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Какво е капсулация? </a:t>
            </a:r>
            <a:endParaRPr lang="en-US" dirty="0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7065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Цели на урока:</a:t>
            </a:r>
            <a:endParaRPr lang="en-US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Да разберем какво е капсулация и защо е важна в програмирането.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Да научим как да защитаваме данните в обектите, като използваме частни и публични атрибути и методи.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Да видим как статичните атрибути и методи се използват за споделяне на данни и действия между всички обекти на класа.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Да свържем теоретичните концепции с примери от реалния свят.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Да разработим класове, които използват капсулация и статични елементи за практическо приложение на знанията.</a:t>
            </a:r>
            <a:endParaRPr lang="en-US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453441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98592" cy="1325563"/>
          </a:xfrm>
        </p:spPr>
        <p:txBody>
          <a:bodyPr/>
          <a:lstStyle/>
          <a:p>
            <a:r>
              <a:rPr lang="ru-RU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Пример за капсулация от реалния свят:</a:t>
            </a:r>
            <a:endParaRPr lang="en-US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3119"/>
            <a:ext cx="5288280" cy="4073843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„Представете си </a:t>
            </a:r>
            <a:r>
              <a:rPr lang="ru-RU" b="1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банкомат</a:t>
            </a:r>
            <a:r>
              <a:rPr lang="ru-RU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Парите вътре в банкомата са скрити (аналог на частните данни).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Единственият начин да взаимодействате с тях е чрез екрана и бутоните (публични методи).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Така банкоматът гарантира, че няма как да вземете пари, без да изпълните правилните стъпки.“</a:t>
            </a:r>
            <a:endParaRPr lang="en-US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64" y="0"/>
            <a:ext cx="5660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1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Задача1: Капсулация – данни на потребител</a:t>
            </a:r>
            <a:endParaRPr lang="en-US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hlinkClick r:id="rId4" action="ppaction://program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143" y="2590995"/>
            <a:ext cx="3715868" cy="37683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01" y="1233613"/>
            <a:ext cx="5901199" cy="588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5103" y="728919"/>
            <a:ext cx="5068824" cy="1325563"/>
          </a:xfrm>
        </p:spPr>
        <p:txBody>
          <a:bodyPr/>
          <a:lstStyle/>
          <a:p>
            <a:r>
              <a:rPr lang="en-US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ru-RU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Какво са статични атрибути и методи?</a:t>
            </a:r>
            <a:endParaRPr lang="en-US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5103" y="2189419"/>
            <a:ext cx="5068824" cy="4351338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ru-RU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Статичен атрибут: </a:t>
            </a:r>
            <a:r>
              <a:rPr lang="ru-RU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Това е променлива, която принадлежи на класа, а не на обекта. </a:t>
            </a:r>
            <a:r>
              <a:rPr lang="ru-RU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Всички </a:t>
            </a:r>
            <a:r>
              <a:rPr lang="ru-RU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обекти споделят една и съща стойност</a:t>
            </a:r>
            <a:r>
              <a:rPr lang="ru-RU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.</a:t>
            </a:r>
            <a:endParaRPr lang="en-US" dirty="0" smtClean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b="1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Статичен </a:t>
            </a:r>
            <a:r>
              <a:rPr lang="ru-RU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метод: </a:t>
            </a:r>
            <a:r>
              <a:rPr lang="ru-RU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Това е метод, който може да се извика директно чрез класа, без да създаваме обект.“</a:t>
            </a:r>
            <a:endParaRPr lang="en-US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692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8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56337"/>
            <a:ext cx="5498592" cy="294301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ru-RU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Статичен </a:t>
            </a:r>
            <a:r>
              <a:rPr lang="ru-RU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атрибут: </a:t>
            </a:r>
            <a:r>
              <a:rPr lang="ru-RU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"Общо средства в банката" – обща сума пари, която всички клиенти добавят</a:t>
            </a: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Статичен </a:t>
            </a:r>
            <a:r>
              <a:rPr lang="ru-RU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метод: </a:t>
            </a:r>
            <a:r>
              <a:rPr lang="ru-RU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Метод за добавяне на средства към общите средства в банката</a:t>
            </a:r>
            <a:endParaRPr lang="en-US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98592" cy="2299417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Пример за </a:t>
            </a:r>
            <a:r>
              <a:rPr lang="bg-BG" b="1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статичен атрибут и метод</a:t>
            </a:r>
            <a:r>
              <a:rPr lang="ru-RU" b="1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реалния свят – Банкова система:</a:t>
            </a:r>
            <a:endParaRPr lang="en-US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0" y="71160"/>
            <a:ext cx="5425440" cy="678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0163" y="1082880"/>
            <a:ext cx="8817230" cy="2210927"/>
          </a:xfrm>
        </p:spPr>
        <p:txBody>
          <a:bodyPr>
            <a:normAutofit/>
          </a:bodyPr>
          <a:lstStyle/>
          <a:p>
            <a:pPr algn="ctr"/>
            <a:r>
              <a:rPr lang="bg-BG" sz="5400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Задача №2 Статични атрибути и методи: Банкова система</a:t>
            </a:r>
            <a:endParaRPr lang="en-US" sz="5400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hlinkClick r:id="rId4" action="ppaction://program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338" y="3726424"/>
            <a:ext cx="3504167" cy="356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2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0528" y="365125"/>
            <a:ext cx="5523271" cy="1325563"/>
          </a:xfrm>
        </p:spPr>
        <p:txBody>
          <a:bodyPr/>
          <a:lstStyle/>
          <a:p>
            <a:r>
              <a:rPr lang="bg-BG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Какво научихме </a:t>
            </a:r>
            <a:r>
              <a:rPr lang="bg-BG" b="1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днес?</a:t>
            </a:r>
            <a:endParaRPr lang="en-US" b="1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0632" y="1825625"/>
            <a:ext cx="4943168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bg-BG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Капсулация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bg-BG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Статични атрибути и </a:t>
            </a:r>
            <a:r>
              <a:rPr lang="bg-BG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методи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bg-BG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Реални </a:t>
            </a:r>
            <a:r>
              <a:rPr lang="bg-BG" dirty="0" smtClean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примери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bg-BG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Практическо приложение</a:t>
            </a:r>
            <a:endParaRPr lang="en-US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722374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52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412" y="394622"/>
            <a:ext cx="5680587" cy="1325563"/>
          </a:xfrm>
        </p:spPr>
        <p:txBody>
          <a:bodyPr/>
          <a:lstStyle/>
          <a:p>
            <a:r>
              <a:rPr lang="bg-BG" b="1" dirty="0" smtClean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Домашна работа</a:t>
            </a:r>
            <a:endParaRPr lang="en-US" b="1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412" y="1894450"/>
            <a:ext cx="5680588" cy="435133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Вашата задача е</a:t>
            </a: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:</a:t>
            </a:r>
          </a:p>
          <a:p>
            <a:pPr algn="just"/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Да </a:t>
            </a:r>
            <a:r>
              <a:rPr lang="ru-RU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създадете клас Книга, който използва капсулация за защита на данните (заглавие, автор, брой страници</a:t>
            </a: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).</a:t>
            </a:r>
          </a:p>
          <a:p>
            <a:pPr algn="just"/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Да </a:t>
            </a:r>
            <a:r>
              <a:rPr lang="ru-RU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направите клас Училище, в който да добавите статичен атрибут за общия брой ученици и метод за увеличаването им</a:t>
            </a: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.</a:t>
            </a:r>
          </a:p>
          <a:p>
            <a:pPr marL="0" indent="0" algn="just">
              <a:buNone/>
            </a:pPr>
            <a:r>
              <a:rPr lang="ru-RU" dirty="0" smtClean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Очаквам </a:t>
            </a:r>
            <a:r>
              <a:rPr lang="ru-RU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вашите решения на следващия урок!</a:t>
            </a:r>
            <a:endParaRPr lang="en-US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902" y="0"/>
            <a:ext cx="5211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05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1291" y="2361073"/>
            <a:ext cx="6046838" cy="1325563"/>
          </a:xfrm>
        </p:spPr>
        <p:txBody>
          <a:bodyPr>
            <a:normAutofit/>
          </a:bodyPr>
          <a:lstStyle/>
          <a:p>
            <a:r>
              <a:rPr lang="bg-BG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Благодаря Ви за вниманието!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9832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9147" y="336164"/>
            <a:ext cx="6712117" cy="863907"/>
          </a:xfrm>
        </p:spPr>
        <p:txBody>
          <a:bodyPr>
            <a:normAutofit/>
          </a:bodyPr>
          <a:lstStyle/>
          <a:p>
            <a:r>
              <a:rPr lang="bg-BG" sz="4000" b="1" dirty="0" smtClean="0">
                <a:ln>
                  <a:solidFill>
                    <a:schemeClr val="tx1"/>
                  </a:solidFill>
                </a:ln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Преговор: Игра „Лов на мухи“</a:t>
            </a:r>
            <a:endParaRPr lang="en-US" sz="4000" b="1" dirty="0">
              <a:ln>
                <a:solidFill>
                  <a:schemeClr val="tx1"/>
                </a:solidFill>
              </a:ln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544" y="4021394"/>
            <a:ext cx="2718687" cy="28366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6058">
            <a:off x="816924" y="235442"/>
            <a:ext cx="1968446" cy="19126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5848">
            <a:off x="1835309" y="3902517"/>
            <a:ext cx="2213147" cy="21288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0950">
            <a:off x="-30081" y="2002936"/>
            <a:ext cx="2233671" cy="22922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4192">
            <a:off x="9860745" y="2191942"/>
            <a:ext cx="2323983" cy="22013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4542">
            <a:off x="8400813" y="3912095"/>
            <a:ext cx="2379539" cy="24350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989" y="40404"/>
            <a:ext cx="2639966" cy="2541422"/>
          </a:xfrm>
          <a:prstGeom prst="rect">
            <a:avLst/>
          </a:prstGeom>
        </p:spPr>
      </p:pic>
      <p:pic>
        <p:nvPicPr>
          <p:cNvPr id="18" name="Nachal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792360" y="1333460"/>
            <a:ext cx="6381137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Като ударите правилната муха, покажете увереност, защото всеки точен удар ви приближава до победата! Нека най-добрият отбор победи!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821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60" y="4119715"/>
            <a:ext cx="3183272" cy="29906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8259" y="1373006"/>
            <a:ext cx="10953136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400" b="1" dirty="0" smtClean="0">
                <a:ln>
                  <a:solidFill>
                    <a:schemeClr val="tx1"/>
                  </a:solidFill>
                </a:ln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1. </a:t>
            </a:r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/>
              </a:rPr>
              <a:t>Какво представлява шаблонът, който дефинира полета, </a:t>
            </a:r>
          </a:p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/>
              </a:rPr>
              <a:t>свойства, методи и конструктори?</a:t>
            </a:r>
            <a:endParaRPr lang="en-US" sz="4400" b="1" cap="none" spc="0" dirty="0">
              <a:ln>
                <a:solidFill>
                  <a:schemeClr val="tx1"/>
                </a:solidFill>
              </a:ln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/>
            </a:endParaRPr>
          </a:p>
        </p:txBody>
      </p:sp>
      <p:pic>
        <p:nvPicPr>
          <p:cNvPr id="6" name="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82286" y="5877315"/>
            <a:ext cx="487363" cy="487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405146" y="3324114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5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8929" y="1833834"/>
            <a:ext cx="1092363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400" b="1" dirty="0" smtClean="0">
                <a:ln w="9525">
                  <a:solidFill>
                    <a:schemeClr val="tx1"/>
                  </a:solidFill>
                </a:ln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Как наричаме екземпляр от класа, </a:t>
            </a:r>
          </a:p>
          <a:p>
            <a:pPr algn="ctr"/>
            <a:r>
              <a:rPr lang="ru-RU" sz="4400" b="1" dirty="0" smtClean="0">
                <a:ln w="9525">
                  <a:solidFill>
                    <a:schemeClr val="tx1"/>
                  </a:solidFill>
                </a:ln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създаден чрез неговия конструктор?</a:t>
            </a:r>
            <a:endParaRPr lang="en-US" sz="4400" b="1" dirty="0">
              <a:ln w="9525">
                <a:solidFill>
                  <a:schemeClr val="tx1"/>
                </a:solidFill>
              </a:ln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353" y="3934377"/>
            <a:ext cx="3657600" cy="3576018"/>
          </a:xfrm>
          <a:prstGeom prst="rect">
            <a:avLst/>
          </a:prstGeom>
        </p:spPr>
      </p:pic>
      <p:pic>
        <p:nvPicPr>
          <p:cNvPr id="6" name="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03629" y="6252190"/>
            <a:ext cx="487363" cy="4873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213415" y="3213937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9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636" y="4115370"/>
            <a:ext cx="3181810" cy="29525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7587" y="1403093"/>
            <a:ext cx="10943303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Как се наричат променливите, </a:t>
            </a:r>
          </a:p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които се дефинират вътре в класа</a:t>
            </a:r>
          </a:p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определят състоянието на обекта?</a:t>
            </a:r>
            <a:endParaRPr lang="en-US" sz="4400" b="1" cap="none" spc="0" dirty="0">
              <a:ln>
                <a:solidFill>
                  <a:schemeClr val="tx1"/>
                </a:solidFill>
              </a:ln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69099" y="6193196"/>
            <a:ext cx="487363" cy="4873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405146" y="3324114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2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116" y="3962400"/>
            <a:ext cx="3886016" cy="32689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8929" y="1423670"/>
            <a:ext cx="1107112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Какви методи използваме </a:t>
            </a:r>
          </a:p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достъп до частните полета на класа?</a:t>
            </a:r>
            <a:endParaRPr lang="en-US" sz="4400" b="1" cap="none" spc="0" dirty="0">
              <a:ln>
                <a:solidFill>
                  <a:schemeClr val="tx1"/>
                </a:solidFill>
              </a:ln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37925" y="6242358"/>
            <a:ext cx="487363" cy="487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405146" y="3324114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0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4333" y="1116209"/>
            <a:ext cx="1097280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Как се нарича конструктор, </a:t>
            </a:r>
          </a:p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който не приема параметри и не задава </a:t>
            </a:r>
          </a:p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предварително стойности на полетата?</a:t>
            </a:r>
            <a:endParaRPr lang="en-US" sz="4400" b="1" cap="none" spc="0" dirty="0">
              <a:ln>
                <a:solidFill>
                  <a:schemeClr val="tx1"/>
                </a:solidFill>
              </a:ln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6047">
            <a:off x="-539605" y="3978441"/>
            <a:ext cx="3907393" cy="3259062"/>
          </a:xfrm>
          <a:prstGeom prst="rect">
            <a:avLst/>
          </a:prstGeom>
        </p:spPr>
      </p:pic>
      <p:pic>
        <p:nvPicPr>
          <p:cNvPr id="4" name="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9770" y="6271854"/>
            <a:ext cx="487363" cy="487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405146" y="3324114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764" y="3924454"/>
            <a:ext cx="4202062" cy="35480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4668" y="1480447"/>
            <a:ext cx="10982633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Как се нарича конструктор, </a:t>
            </a:r>
          </a:p>
          <a:p>
            <a:pPr algn="ctr"/>
            <a:r>
              <a:rPr lang="ru-RU" sz="4400" b="1" cap="none" spc="0" dirty="0" smtClean="0">
                <a:ln>
                  <a:solidFill>
                    <a:schemeClr val="tx1"/>
                  </a:solidFill>
                </a:ln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който приема параметри за инициализация на полетата?</a:t>
            </a:r>
            <a:endParaRPr lang="en-US" sz="4400" b="1" cap="none" spc="0" dirty="0">
              <a:ln>
                <a:solidFill>
                  <a:schemeClr val="tx1"/>
                </a:solidFill>
              </a:ln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19938" y="6173532"/>
            <a:ext cx="487363" cy="487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27481">
            <a:off x="3405146" y="3274952"/>
            <a:ext cx="1939044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7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619</Words>
  <Application>Microsoft Office PowerPoint</Application>
  <PresentationFormat>Widescreen</PresentationFormat>
  <Paragraphs>67</Paragraphs>
  <Slides>27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Office Theme</vt:lpstr>
      <vt:lpstr>Капсулиране. Статични атрибути и методи.</vt:lpstr>
      <vt:lpstr>1. Цели на урока:</vt:lpstr>
      <vt:lpstr>Преговор: Игра „Лов на мухи“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Пример за капсулация от реалния свят:</vt:lpstr>
      <vt:lpstr>Задача1: Капсулация – данни на потребител</vt:lpstr>
      <vt:lpstr>2. Какво са статични атрибути и методи?</vt:lpstr>
      <vt:lpstr>Пример за статичен атрибут и метод от реалния свят – Банкова система:</vt:lpstr>
      <vt:lpstr>Задача №2 Статични атрибути и методи: Банкова система</vt:lpstr>
      <vt:lpstr>Какво научихме днес?</vt:lpstr>
      <vt:lpstr>Домашна работа</vt:lpstr>
      <vt:lpstr>Благодаря Ви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Капсулиране. Статични атрибути и методи.</dc:title>
  <dc:creator>Maria</dc:creator>
  <cp:lastModifiedBy>Maria</cp:lastModifiedBy>
  <cp:revision>32</cp:revision>
  <dcterms:created xsi:type="dcterms:W3CDTF">2025-01-19T19:50:13Z</dcterms:created>
  <dcterms:modified xsi:type="dcterms:W3CDTF">2025-01-20T17:55:33Z</dcterms:modified>
</cp:coreProperties>
</file>